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1" r:id="rId13"/>
    <p:sldId id="270" r:id="rId14"/>
    <p:sldId id="273" r:id="rId15"/>
    <p:sldId id="272" r:id="rId16"/>
    <p:sldId id="274" r:id="rId17"/>
    <p:sldId id="275" r:id="rId18"/>
    <p:sldId id="278" r:id="rId19"/>
    <p:sldId id="281" r:id="rId20"/>
    <p:sldId id="280" r:id="rId21"/>
    <p:sldId id="279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12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D3D9FE-CF98-46FD-9B06-EC0961BA20D5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8DA7DD-EB03-409B-832B-36F9E7696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357562"/>
            <a:ext cx="7386662" cy="164307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Подготовила: </a:t>
            </a:r>
            <a:br>
              <a:rPr lang="ru-RU" sz="1600" dirty="0" smtClean="0"/>
            </a:br>
            <a:r>
              <a:rPr lang="ru-RU" sz="1600" dirty="0" smtClean="0"/>
              <a:t>учитель русского языка и литературы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Андреева Т.В.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01122" cy="3714776"/>
          </a:xfrm>
        </p:spPr>
        <p:txBody>
          <a:bodyPr>
            <a:no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Сложносочиненные предложения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Сестрёнке\школа 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86124"/>
            <a:ext cx="257176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latin typeface="Arial" pitchFamily="34" charset="0"/>
              </a:rPr>
              <a:t>По функции в речи союзы делятся на: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01.12.2016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F7CA96-F257-4571-85CC-987034BA7E7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8453" name="Group 21"/>
          <p:cNvGraphicFramePr>
            <a:graphicFrameLocks noGrp="1"/>
          </p:cNvGraphicFramePr>
          <p:nvPr/>
        </p:nvGraphicFramePr>
        <p:xfrm>
          <a:off x="539750" y="1397000"/>
          <a:ext cx="8135938" cy="4988878"/>
        </p:xfrm>
        <a:graphic>
          <a:graphicData uri="http://schemas.openxmlformats.org/drawingml/2006/table">
            <a:tbl>
              <a:tblPr/>
              <a:tblGrid>
                <a:gridCol w="3816350"/>
                <a:gridCol w="4319588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Сочинительные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Подчинительные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Связывают однородные члены внутри простого предложения или равноправные простые предложения в составе сложносочиненного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Подчиняют придаточное предложение к главному в сложноподчиненном предложении, выражая различные смысловые отношения между ними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4800" smtClean="0">
                <a:latin typeface="Arial" pitchFamily="34" charset="0"/>
              </a:rPr>
              <a:t>Сочинительные союзы</a:t>
            </a:r>
            <a:endParaRPr lang="en-US" sz="3200" smtClean="0">
              <a:latin typeface="Arial" pitchFamily="34" charset="0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14282" y="2205038"/>
            <a:ext cx="2773393" cy="4152920"/>
          </a:xfrm>
          <a:prstGeom prst="roundRect">
            <a:avLst>
              <a:gd name="adj" fmla="val 98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57158" y="2214554"/>
            <a:ext cx="242889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Одновременность, последовательность</a:t>
            </a:r>
          </a:p>
          <a:p>
            <a:pPr eaLnBrk="0" hangingPunct="0"/>
            <a:r>
              <a:rPr lang="ru-RU" sz="2000" b="1" dirty="0" smtClean="0">
                <a:solidFill>
                  <a:srgbClr val="FF0000"/>
                </a:solidFill>
              </a:rPr>
              <a:t>Соединительные</a:t>
            </a:r>
            <a:endParaRPr lang="ru-RU" sz="2000" b="1" dirty="0">
              <a:solidFill>
                <a:srgbClr val="FF0000"/>
              </a:solidFill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И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да = и</a:t>
            </a:r>
          </a:p>
          <a:p>
            <a:pPr eaLnBrk="0" hangingPunct="0"/>
            <a:r>
              <a:rPr lang="ru-RU" sz="2400" dirty="0" smtClean="0">
                <a:solidFill>
                  <a:srgbClr val="000000"/>
                </a:solidFill>
              </a:rPr>
              <a:t>и</a:t>
            </a:r>
            <a:endParaRPr lang="ru-RU" sz="2400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Также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Тоже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Как…так и</a:t>
            </a: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И…</a:t>
            </a:r>
            <a:r>
              <a:rPr lang="ru-RU" sz="2400" dirty="0" err="1">
                <a:solidFill>
                  <a:srgbClr val="000000"/>
                </a:solidFill>
              </a:rPr>
              <a:t>и</a:t>
            </a:r>
            <a:endParaRPr lang="ru-RU" sz="2400" dirty="0">
              <a:solidFill>
                <a:srgbClr val="000000"/>
              </a:solidFill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</a:rPr>
              <a:t>Ни…</a:t>
            </a:r>
            <a:r>
              <a:rPr lang="ru-RU" sz="2400" dirty="0" err="1">
                <a:solidFill>
                  <a:srgbClr val="000000"/>
                </a:solidFill>
              </a:rPr>
              <a:t>ни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486" name="Freeform 6"/>
          <p:cNvSpPr>
            <a:spLocks/>
          </p:cNvSpPr>
          <p:nvPr/>
        </p:nvSpPr>
        <p:spPr bwMode="gray">
          <a:xfrm>
            <a:off x="2771775" y="1928803"/>
            <a:ext cx="903288" cy="785818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150" name="AutoShape 7"/>
          <p:cNvSpPr>
            <a:spLocks noChangeAspect="1" noChangeArrowheads="1" noTextEdit="1"/>
          </p:cNvSpPr>
          <p:nvPr/>
        </p:nvSpPr>
        <p:spPr bwMode="gray">
          <a:xfrm flipH="1">
            <a:off x="4868863" y="31003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Freeform 8"/>
          <p:cNvSpPr>
            <a:spLocks/>
          </p:cNvSpPr>
          <p:nvPr/>
        </p:nvSpPr>
        <p:spPr bwMode="gray">
          <a:xfrm flipH="1">
            <a:off x="5364159" y="1785927"/>
            <a:ext cx="1065227" cy="85725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59113" y="1125539"/>
            <a:ext cx="2998787" cy="946139"/>
            <a:chOff x="1997" y="1314"/>
            <a:chExt cx="1889" cy="100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20491" name="Oval 11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0492" name="Oval 1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20493" name="Oval 1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494" name="Oval 1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3646488" y="1268413"/>
            <a:ext cx="185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</a:rPr>
              <a:t>делятся на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3492500" y="2786058"/>
            <a:ext cx="24495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Сопоставление, противопоставление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Противительные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А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Да = но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Но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Зато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Однако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Однако же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Все же</a:t>
            </a:r>
            <a:endParaRPr lang="en-US" sz="2400" dirty="0"/>
          </a:p>
        </p:txBody>
      </p:sp>
      <p:sp>
        <p:nvSpPr>
          <p:cNvPr id="6155" name="AutoShape 19"/>
          <p:cNvSpPr>
            <a:spLocks noChangeArrowheads="1"/>
          </p:cNvSpPr>
          <p:nvPr/>
        </p:nvSpPr>
        <p:spPr bwMode="auto">
          <a:xfrm>
            <a:off x="6372225" y="2205038"/>
            <a:ext cx="2501900" cy="37449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156" name="AutoShape 20"/>
          <p:cNvSpPr>
            <a:spLocks noChangeArrowheads="1"/>
          </p:cNvSpPr>
          <p:nvPr/>
        </p:nvSpPr>
        <p:spPr bwMode="auto">
          <a:xfrm>
            <a:off x="3419475" y="2786059"/>
            <a:ext cx="2665413" cy="3811592"/>
          </a:xfrm>
          <a:prstGeom prst="roundRect">
            <a:avLst>
              <a:gd name="adj" fmla="val 260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0501" name="Freeform 21"/>
          <p:cNvSpPr>
            <a:spLocks/>
          </p:cNvSpPr>
          <p:nvPr/>
        </p:nvSpPr>
        <p:spPr bwMode="gray">
          <a:xfrm rot="-2977027">
            <a:off x="4360596" y="2091063"/>
            <a:ext cx="628601" cy="639629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158" name="Text Box 23"/>
          <p:cNvSpPr txBox="1">
            <a:spLocks noChangeArrowheads="1"/>
          </p:cNvSpPr>
          <p:nvPr/>
        </p:nvSpPr>
        <p:spPr bwMode="auto">
          <a:xfrm>
            <a:off x="6443663" y="2349500"/>
            <a:ext cx="244951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Чередование, взаимоисключение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Разделительные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Или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Или…</a:t>
            </a:r>
            <a:r>
              <a:rPr lang="ru-RU" sz="2400" dirty="0" err="1">
                <a:solidFill>
                  <a:srgbClr val="000000"/>
                </a:solidFill>
              </a:rPr>
              <a:t>или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Либо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Либо…</a:t>
            </a:r>
            <a:r>
              <a:rPr lang="ru-RU" sz="2400" dirty="0" err="1">
                <a:solidFill>
                  <a:srgbClr val="000000"/>
                </a:solidFill>
              </a:rPr>
              <a:t>либо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То…</a:t>
            </a:r>
            <a:r>
              <a:rPr lang="ru-RU" sz="2400" dirty="0" err="1">
                <a:solidFill>
                  <a:srgbClr val="000000"/>
                </a:solidFill>
              </a:rPr>
              <a:t>то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То ли…то ли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Не то…не то</a:t>
            </a:r>
            <a:endParaRPr lang="en-US" sz="2400" dirty="0"/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3612441" y="6143644"/>
            <a:ext cx="2174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Не только…но 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Гости стали прощаться между собою,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dirty="0" smtClean="0"/>
              <a:t>каждый отправился в комнату, ему назначенную.</a:t>
            </a:r>
          </a:p>
          <a:p>
            <a:endParaRPr lang="ru-RU" dirty="0" smtClean="0"/>
          </a:p>
          <a:p>
            <a:r>
              <a:rPr lang="ru-RU" dirty="0" smtClean="0"/>
              <a:t>Люди заняты работой, заботой о семье, самообразованием,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однако</a:t>
            </a:r>
            <a:r>
              <a:rPr lang="ru-RU" dirty="0" smtClean="0"/>
              <a:t> природа всегда рядом с человеком, всегда неотделима от его жизни.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То </a:t>
            </a:r>
            <a:r>
              <a:rPr lang="ru-RU" dirty="0" smtClean="0"/>
              <a:t>солнце тусклое блестит,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то </a:t>
            </a:r>
            <a:r>
              <a:rPr lang="ru-RU" dirty="0" smtClean="0"/>
              <a:t>туча чёрная висит.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6"/>
                </a:solidFill>
              </a:rPr>
              <a:t>1.Части ССП разделяются запятой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</a:p>
          <a:p>
            <a:endParaRPr lang="ru-RU" dirty="0" smtClean="0">
              <a:solidFill>
                <a:schemeClr val="accent6"/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Воздух дышит весенним ароматом, и вся природа оживляется.</a:t>
            </a:r>
          </a:p>
          <a:p>
            <a:pPr algn="r"/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(М. Лермонтов)</a:t>
            </a:r>
            <a:endParaRPr lang="ru-RU" sz="16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препинания в ССП.</a:t>
            </a:r>
            <a:endParaRPr lang="ru-RU" dirty="0"/>
          </a:p>
        </p:txBody>
      </p:sp>
      <p:pic>
        <p:nvPicPr>
          <p:cNvPr id="3077" name="Picture 5" descr="E:\Сестрёнке\школа 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286256"/>
            <a:ext cx="221457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ТИРЕ – если в предложении содержится резкое противопоставление или указывается на быструю смену событий (неожиданный результат)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Стрела выходит из колчана, взвилась – и падает казак с окровавлённого кургана.</a:t>
            </a:r>
          </a:p>
          <a:p>
            <a:pPr>
              <a:buNone/>
            </a:pPr>
            <a:endParaRPr lang="ru-RU" sz="2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28600" lvl="8" defTabSz="446088">
              <a:buFont typeface="Wingdings" pitchFamily="2" charset="2"/>
              <a:buChar char="§"/>
            </a:pPr>
            <a:r>
              <a:rPr lang="ru-RU" sz="2000" dirty="0" smtClean="0"/>
              <a:t>Точка с запятой –если части ССП являются значительно распространёнными, уже имеют внутри себя запятые.</a:t>
            </a:r>
          </a:p>
          <a:p>
            <a:pPr marL="228600" lvl="8" defTabSz="446088">
              <a:buNone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Татьяна, по совету няни сбираясь ночью ворожить, тихонько приказала в бане на два прибора стол накрыть; но стало страшно вдруг Татьяне.</a:t>
            </a:r>
          </a:p>
          <a:p>
            <a:pPr marL="228600" lvl="8" algn="ctr" defTabSz="446088">
              <a:buNone/>
            </a:pP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</a:rPr>
              <a:t>А.С. Пушкин)</a:t>
            </a:r>
          </a:p>
          <a:p>
            <a:pPr marL="228600" lvl="8" defTabSz="446088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Редко</a:t>
            </a:r>
            <a:r>
              <a:rPr lang="ru-RU" dirty="0" smtClean="0"/>
              <a:t> в ССП ставится </a:t>
            </a:r>
            <a:r>
              <a:rPr lang="ru-RU" u="sng" dirty="0" smtClean="0"/>
              <a:t>ТИРЕ или ТОЧКА С ЗАПЯТОЙ.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2922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1) его части объединены общим второстепенным членом или общим придаточным предложением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По ночам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подмораживало и звёзды усеивали небо.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И. Бунин)</a:t>
            </a:r>
          </a:p>
          <a:p>
            <a:pPr>
              <a:buNone/>
            </a:pPr>
            <a:endParaRPr lang="ru-RU" sz="1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Звёзды уже начинали  бледнеть и небо серело,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когда коляска подъехала к крыльцу домика в Васильевском.</a:t>
            </a:r>
          </a:p>
          <a:p>
            <a:pPr algn="ctr"/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(И. Тургенев)</a:t>
            </a:r>
            <a:endParaRPr lang="ru-RU" sz="18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Запятая в ССП </a:t>
            </a:r>
            <a:r>
              <a:rPr lang="ru-RU" u="sng" dirty="0" smtClean="0"/>
              <a:t>не ставится, </a:t>
            </a:r>
            <a:r>
              <a:rPr lang="ru-RU" dirty="0" smtClean="0"/>
              <a:t>если: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/>
          <a:lstStyle/>
          <a:p>
            <a:r>
              <a:rPr lang="ru-RU" dirty="0" smtClean="0"/>
              <a:t>2)если все части ССП являются вопросительными, побудительными, восклицательными предложениями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Кто это такие и что им надобно? </a:t>
            </a:r>
          </a:p>
          <a:p>
            <a:pPr algn="ctr"/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(А. С. Пушкин)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043890" cy="3935613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Я стал читать и пристрастился к книгам.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</a:t>
            </a:r>
          </a:p>
          <a:p>
            <a:r>
              <a:rPr lang="ru-RU" dirty="0" smtClean="0"/>
              <a:t>Я стал читать , и во мне проснулась </a:t>
            </a:r>
          </a:p>
          <a:p>
            <a:pPr>
              <a:buNone/>
            </a:pPr>
            <a:r>
              <a:rPr lang="ru-RU" dirty="0" smtClean="0"/>
              <a:t>страсть к книгам.</a:t>
            </a:r>
          </a:p>
          <a:p>
            <a:pPr algn="ctr">
              <a:buNone/>
            </a:pPr>
            <a:r>
              <a:rPr lang="ru-RU" dirty="0" smtClean="0"/>
              <a:t>,и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797040"/>
          </a:xfrm>
        </p:spPr>
        <p:txBody>
          <a:bodyPr>
            <a:normAutofit/>
          </a:bodyPr>
          <a:lstStyle/>
          <a:p>
            <a:r>
              <a:rPr lang="ru-RU" dirty="0" smtClean="0"/>
              <a:t>!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НЕ путайте ССП с простым предложением с однородными членами, связанными сочинительными союзами.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857224" y="2928934"/>
            <a:ext cx="28575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1000100" y="2928934"/>
            <a:ext cx="2428892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1000100" y="3071810"/>
            <a:ext cx="2500330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flipV="1">
            <a:off x="3214678" y="2928934"/>
            <a:ext cx="3214710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 flipV="1">
            <a:off x="3214678" y="3000372"/>
            <a:ext cx="3286148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V="1">
            <a:off x="3286116" y="3357562"/>
            <a:ext cx="91440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 =        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2066" y="3357562"/>
            <a:ext cx="91440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>
                    <a:lumMod val="85000"/>
                  </a:schemeClr>
                </a:solidFill>
              </a:rPr>
              <a:t>=</a:t>
            </a:r>
          </a:p>
        </p:txBody>
      </p:sp>
      <p:sp>
        <p:nvSpPr>
          <p:cNvPr id="13" name="Минус 12"/>
          <p:cNvSpPr/>
          <p:nvPr/>
        </p:nvSpPr>
        <p:spPr>
          <a:xfrm>
            <a:off x="1000100" y="4214818"/>
            <a:ext cx="242889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857224" y="4286256"/>
            <a:ext cx="35719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 flipH="1" flipV="1">
            <a:off x="1000100" y="4286254"/>
            <a:ext cx="2428892" cy="214316"/>
          </a:xfrm>
          <a:prstGeom prst="mathMinus">
            <a:avLst>
              <a:gd name="adj1" fmla="val 5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4786314" y="4286256"/>
            <a:ext cx="2571768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flipV="1">
            <a:off x="4786314" y="4357694"/>
            <a:ext cx="2643206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500034" y="4714884"/>
            <a:ext cx="1571636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71736" y="4929198"/>
            <a:ext cx="120015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-  =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143504" y="492919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= -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1)В 1824 году по..вилась в </a:t>
            </a:r>
            <a:r>
              <a:rPr lang="ru-RU" sz="2000" dirty="0" err="1" smtClean="0"/>
              <a:t>рукопис</a:t>
            </a:r>
            <a:r>
              <a:rPr lang="ru-RU" sz="2000" dirty="0" smtClean="0"/>
              <a:t>.. </a:t>
            </a:r>
            <a:r>
              <a:rPr lang="ru-RU" sz="2000" dirty="0" err="1" smtClean="0"/>
              <a:t>бе</a:t>
            </a:r>
            <a:r>
              <a:rPr lang="ru-RU" sz="2000" dirty="0" smtClean="0"/>
              <a:t>..</a:t>
            </a:r>
            <a:r>
              <a:rPr lang="ru-RU" sz="2000" dirty="0" err="1" smtClean="0"/>
              <a:t>мертная</a:t>
            </a:r>
            <a:r>
              <a:rPr lang="ru-RU" sz="2000" dirty="0" smtClean="0"/>
              <a:t> к..</a:t>
            </a:r>
            <a:r>
              <a:rPr lang="ru-RU" sz="2000" dirty="0" err="1" smtClean="0"/>
              <a:t>медия</a:t>
            </a:r>
            <a:r>
              <a:rPr lang="ru-RU" sz="2000" dirty="0" smtClean="0"/>
              <a:t> </a:t>
            </a:r>
            <a:r>
              <a:rPr lang="ru-RU" sz="2000" dirty="0" err="1" smtClean="0"/>
              <a:t>Грибоедова</a:t>
            </a:r>
            <a:r>
              <a:rPr lang="ru-RU" sz="2000" dirty="0" smtClean="0"/>
              <a:t>. 2)Мы </a:t>
            </a:r>
            <a:r>
              <a:rPr lang="ru-RU" sz="2000" dirty="0" err="1" smtClean="0"/>
              <a:t>предл</a:t>
            </a:r>
            <a:r>
              <a:rPr lang="ru-RU" sz="2000" dirty="0" smtClean="0"/>
              <a:t>..жили Александру Сергеевичу раз..</a:t>
            </a:r>
            <a:r>
              <a:rPr lang="ru-RU" sz="2000" dirty="0" err="1" smtClean="0"/>
              <a:t>грать</a:t>
            </a:r>
            <a:r>
              <a:rPr lang="ru-RU" sz="2000" dirty="0" smtClean="0"/>
              <a:t> «Горе от ума» на нашем школьном театре и он был в </a:t>
            </a:r>
            <a:r>
              <a:rPr lang="ru-RU" sz="2000" dirty="0" err="1" smtClean="0"/>
              <a:t>восх</a:t>
            </a:r>
            <a:r>
              <a:rPr lang="ru-RU" sz="2000" dirty="0" smtClean="0"/>
              <a:t>..</a:t>
            </a:r>
            <a:r>
              <a:rPr lang="ru-RU" sz="2000" dirty="0" err="1" smtClean="0"/>
              <a:t>щени</a:t>
            </a:r>
            <a:r>
              <a:rPr lang="ru-RU" sz="2000" dirty="0" smtClean="0"/>
              <a:t>.. от этого предложения. 3)В несколько дней расписали роли в неделю их выучили и дело пошло на лад.</a:t>
            </a:r>
          </a:p>
          <a:p>
            <a:r>
              <a:rPr lang="ru-RU" sz="2000" dirty="0" smtClean="0"/>
              <a:t>4)Сам Грибоедов пр..</a:t>
            </a:r>
            <a:r>
              <a:rPr lang="ru-RU" sz="2000" dirty="0" err="1" smtClean="0"/>
              <a:t>езжал</a:t>
            </a:r>
            <a:r>
              <a:rPr lang="ru-RU" sz="2000" dirty="0" smtClean="0"/>
              <a:t> к нам на </a:t>
            </a:r>
            <a:r>
              <a:rPr lang="ru-RU" sz="2000" dirty="0" err="1" smtClean="0"/>
              <a:t>репетици</a:t>
            </a:r>
            <a:r>
              <a:rPr lang="ru-RU" sz="2000" dirty="0" smtClean="0"/>
              <a:t>.. и очень усердно учил нас.5) Надо было видеть с каким простодушным удовольствием он пот..рал себе руки видя своё «Горе от ума» на нашем ребяческом театре. 6)Он был очень доволен нами и мы были в восторге что могли угодить ему. 7)На одну из репетиций он привёл с собой Александра Бестужева и Вильгельма Кюхельбекера и те также нас </a:t>
            </a:r>
            <a:r>
              <a:rPr lang="ru-RU" sz="2000" dirty="0" err="1" smtClean="0"/>
              <a:t>похв</a:t>
            </a:r>
            <a:r>
              <a:rPr lang="ru-RU" sz="2000" dirty="0" smtClean="0"/>
              <a:t>..лили…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Спишите текст, вставьте пропущенные буквы, недостающие знаки препинания. Найдите ССП, графически объясните постановку знаков препинания.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   ТЕСТ</a:t>
            </a:r>
            <a:endParaRPr lang="ru-RU" sz="6000" dirty="0"/>
          </a:p>
        </p:txBody>
      </p:sp>
      <p:pic>
        <p:nvPicPr>
          <p:cNvPr id="2050" name="Picture 2" descr="E:\Сестрёнке\школ 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52"/>
            <a:ext cx="285752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      Какие слова являются грамматической основой предложения?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Вся другая информация (звуки, изображения) для обработки на компьютере должна быть преобразована в числовую форму. </a:t>
            </a:r>
          </a:p>
          <a:p>
            <a:endParaRPr lang="ru-RU" dirty="0" smtClean="0"/>
          </a:p>
          <a:p>
            <a:r>
              <a:rPr lang="ru-RU" i="1" dirty="0" smtClean="0"/>
              <a:t>1)информация для обработки</a:t>
            </a:r>
          </a:p>
          <a:p>
            <a:r>
              <a:rPr lang="ru-RU" i="1" dirty="0" smtClean="0"/>
              <a:t>2)информация должна</a:t>
            </a:r>
          </a:p>
          <a:p>
            <a:r>
              <a:rPr lang="ru-RU" i="1" dirty="0" smtClean="0"/>
              <a:t>3)информация должна быть преобразована</a:t>
            </a:r>
          </a:p>
          <a:p>
            <a:r>
              <a:rPr lang="ru-RU" i="1" dirty="0" smtClean="0"/>
              <a:t>4)информация преобразована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1) Укажите правильное объяснение постановки запятой или её отсутствия в предложении: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Мы осторожно дышали на снежинки () и они превращались в чистые капли  воды.</a:t>
            </a:r>
          </a:p>
          <a:p>
            <a:r>
              <a:rPr lang="ru-RU" sz="2400" i="1" dirty="0" smtClean="0"/>
              <a:t>1.ССП, перед союзом И нужна запятая.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2.Простое предложение с однородными членами, перед союзом И нужна запятая.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3. ССП , перед союзом И запятая не нужна.</a:t>
            </a:r>
          </a:p>
          <a:p>
            <a:endParaRPr lang="ru-RU" sz="2400" i="1" dirty="0" smtClean="0"/>
          </a:p>
          <a:p>
            <a:r>
              <a:rPr lang="ru-RU" sz="2400" i="1" dirty="0" smtClean="0"/>
              <a:t>4. Простое предложение с однородными членами, перед союзом И запятая не нужна.</a:t>
            </a:r>
            <a:endParaRPr lang="ru-RU" sz="2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2) Укажите предложение, в котором нужно поставить только одну запятую. (Знаки препинания не расставлены.)</a:t>
            </a:r>
          </a:p>
          <a:p>
            <a:endParaRPr lang="ru-RU" sz="2000" dirty="0" smtClean="0"/>
          </a:p>
          <a:p>
            <a:r>
              <a:rPr lang="ru-RU" sz="2000" i="1" dirty="0" smtClean="0"/>
              <a:t>1.Небо то всё закрывалось облаками то вдруг расчищалось на мгновение.</a:t>
            </a:r>
          </a:p>
          <a:p>
            <a:r>
              <a:rPr lang="ru-RU" sz="2000" i="1" dirty="0" smtClean="0"/>
              <a:t>2.Видны были только белые стволы ближайших берёз да кусочек аллеи.</a:t>
            </a:r>
          </a:p>
          <a:p>
            <a:r>
              <a:rPr lang="ru-RU" sz="2000" i="1" dirty="0" smtClean="0"/>
              <a:t>3. С понятием о травах связано у людей понятие об их целебности и едва ли не магической могущественности.</a:t>
            </a:r>
          </a:p>
          <a:p>
            <a:r>
              <a:rPr lang="ru-RU" sz="2000" i="1" dirty="0" smtClean="0"/>
              <a:t>4. С берега упал кедр и уронил собою несколько рябинок и вербу.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</a:t>
            </a:r>
            <a:r>
              <a:rPr lang="ru-RU" sz="2000" dirty="0" smtClean="0"/>
              <a:t>). Укажите правильное объяснение постановки запятой или её отсутствия в предложении: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Ярко-жёлтая листва скудела с каждым днём () и с задумчивым весельем глядело сквозь неё бирюзовое небо.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i="1" dirty="0" smtClean="0"/>
              <a:t>1.Простое предложение с однородными членами, перед союзом И запятая не нужна.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2.Простое предложение с однородными членами, перед союзом И запятая нужна.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3. ССП, перед союзом И запятая не нужна.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4. ССП, перед союзом И запятая нужна.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4) Укажите предложение, в котором  нужно поставить только одну запятую. (Знаки препинания не расставлены.)</a:t>
            </a:r>
          </a:p>
          <a:p>
            <a:endParaRPr lang="ru-RU" sz="2000" dirty="0" smtClean="0"/>
          </a:p>
          <a:p>
            <a:r>
              <a:rPr lang="ru-RU" sz="2000" i="1" dirty="0" smtClean="0"/>
              <a:t>1. Огонь маяка то разгорался то бледнел от усталости то вовсе затихал.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2.Барокко свойственны как контрастность и динамичность образов так и стремление к величию и пышности.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3. Он с нетерпением ждал этого концерта и даже пришёл на него  за два часа до начала.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4. От сквозняков сами по себе отворялись двери и окна и захлопывались с невероятным грохотом.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1)-1.</a:t>
            </a:r>
          </a:p>
          <a:p>
            <a:r>
              <a:rPr lang="ru-RU" sz="3200" dirty="0" smtClean="0"/>
              <a:t>2)-1.</a:t>
            </a:r>
          </a:p>
          <a:p>
            <a:r>
              <a:rPr lang="ru-RU" sz="3200" dirty="0" smtClean="0"/>
              <a:t>3)-4.</a:t>
            </a:r>
          </a:p>
          <a:p>
            <a:r>
              <a:rPr lang="ru-RU" sz="3200" dirty="0" smtClean="0"/>
              <a:t>4)-2.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тесту.</a:t>
            </a:r>
            <a:endParaRPr lang="ru-RU" dirty="0"/>
          </a:p>
        </p:txBody>
      </p:sp>
      <p:pic>
        <p:nvPicPr>
          <p:cNvPr id="4099" name="Picture 3" descr="F:\кл уголок\школа 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3712" y="1142984"/>
            <a:ext cx="419306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свиданья! Спасибо всем!</a:t>
            </a:r>
            <a:endParaRPr lang="ru-RU" dirty="0"/>
          </a:p>
        </p:txBody>
      </p:sp>
      <p:pic>
        <p:nvPicPr>
          <p:cNvPr id="5122" name="Picture 2" descr="F:\кл уголок\школа 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740730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/>
              <a:t> </a:t>
            </a:r>
            <a:r>
              <a:rPr lang="ru-RU" sz="8000" dirty="0" smtClean="0"/>
              <a:t>2.  Укажите предложение, в котором нужно поставить одну запятую. (Знаки препинания не расставлены.)</a:t>
            </a:r>
          </a:p>
          <a:p>
            <a:endParaRPr lang="ru-RU" sz="8000" dirty="0" smtClean="0"/>
          </a:p>
          <a:p>
            <a:r>
              <a:rPr lang="ru-RU" sz="9600" i="1" dirty="0" smtClean="0"/>
              <a:t>1)Индивидуальность писателя проявляется в предпочтении того или иного цветового эпитета. </a:t>
            </a:r>
          </a:p>
          <a:p>
            <a:r>
              <a:rPr lang="ru-RU" sz="9600" i="1" dirty="0" smtClean="0"/>
              <a:t> </a:t>
            </a:r>
          </a:p>
          <a:p>
            <a:r>
              <a:rPr lang="ru-RU" sz="9600" i="1" dirty="0" smtClean="0"/>
              <a:t>2)Лес шумел то </a:t>
            </a:r>
            <a:r>
              <a:rPr lang="ru-RU" sz="9600" i="1" dirty="0" err="1" smtClean="0"/>
              <a:t>убаюкивающе</a:t>
            </a:r>
            <a:r>
              <a:rPr lang="ru-RU" sz="9600" i="1" dirty="0" smtClean="0"/>
              <a:t> и певуче то порывисто и тревожно. </a:t>
            </a:r>
          </a:p>
          <a:p>
            <a:endParaRPr lang="ru-RU" sz="9600" i="1" dirty="0" smtClean="0"/>
          </a:p>
          <a:p>
            <a:r>
              <a:rPr lang="ru-RU" sz="9600" i="1" dirty="0" smtClean="0"/>
              <a:t>3)А.Грин мог подробно описать как изгиб реки так и расположение домов как вековые леса так и уютные приморские города. </a:t>
            </a:r>
          </a:p>
          <a:p>
            <a:endParaRPr lang="ru-RU" sz="9600" i="1" dirty="0" smtClean="0"/>
          </a:p>
          <a:p>
            <a:r>
              <a:rPr lang="ru-RU" sz="9600" i="1" dirty="0" smtClean="0"/>
              <a:t>4)Почти каждый из французских скульпторов работал одновременно и в историко-мифологическом и в портретном и в пейзажном жанрах. </a:t>
            </a:r>
          </a:p>
          <a:p>
            <a:r>
              <a:rPr lang="ru-RU" sz="9600" i="1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3.В каком варианте ответа правильно указаны все цифры, на месте которых в предложении должны стоять запятые?</a:t>
            </a:r>
          </a:p>
          <a:p>
            <a:endParaRPr lang="ru-RU" sz="2000" dirty="0" smtClean="0"/>
          </a:p>
          <a:p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Голынко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ловко увёртывался от ударов (1)однако (2) сдвинуть с места героя так и не смог. Существовала (3) однако (4) и положительная сторона такого пристрастия.</a:t>
            </a:r>
          </a:p>
          <a:p>
            <a:endParaRPr lang="ru-RU" sz="2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smtClean="0"/>
              <a:t>1) 1, 2</a:t>
            </a:r>
          </a:p>
          <a:p>
            <a:r>
              <a:rPr lang="ru-RU" sz="2000" b="1" dirty="0" smtClean="0"/>
              <a:t>2) 3, 4</a:t>
            </a:r>
          </a:p>
          <a:p>
            <a:r>
              <a:rPr lang="ru-RU" sz="2000" b="1" dirty="0" smtClean="0"/>
              <a:t>3) 1, 3, 4</a:t>
            </a:r>
          </a:p>
          <a:p>
            <a:r>
              <a:rPr lang="ru-RU" sz="2000" b="1" dirty="0" smtClean="0"/>
              <a:t>4) 1, 2, 4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-71462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4</a:t>
            </a:r>
            <a:r>
              <a:rPr lang="ru-RU" dirty="0" smtClean="0"/>
              <a:t>. В каком варианте ответа правильно указаны все цифры, на месте которых в предложении должны стоять запятые?</a:t>
            </a:r>
          </a:p>
          <a:p>
            <a:pPr lvl="0"/>
            <a:endParaRPr lang="ru-RU" dirty="0" smtClean="0"/>
          </a:p>
          <a:p>
            <a:r>
              <a:rPr lang="ru-RU" i="1" dirty="0" smtClean="0"/>
              <a:t>Эпоха (1) начавшаяся (2) после открытий Галилео Галилея (3) и завершившаяся работами Исаака Ньютона (4) обозначила новый этап в развитии науки и техники.</a:t>
            </a:r>
          </a:p>
          <a:p>
            <a:r>
              <a:rPr lang="ru-RU" i="1" dirty="0" smtClean="0"/>
              <a:t>1)1</a:t>
            </a:r>
          </a:p>
          <a:p>
            <a:r>
              <a:rPr lang="ru-RU" i="1" dirty="0" smtClean="0"/>
              <a:t>2)2, 4</a:t>
            </a:r>
          </a:p>
          <a:p>
            <a:r>
              <a:rPr lang="ru-RU" i="1" dirty="0" smtClean="0"/>
              <a:t>3)1, 3</a:t>
            </a:r>
          </a:p>
          <a:p>
            <a:r>
              <a:rPr lang="ru-RU" i="1" dirty="0" smtClean="0"/>
              <a:t>4)1, 4</a:t>
            </a:r>
          </a:p>
          <a:p>
            <a:r>
              <a:rPr lang="ru-RU" i="1" dirty="0" smtClean="0"/>
              <a:t> 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5. В каком предложении допущена пунктуационная ошибка?</a:t>
            </a:r>
          </a:p>
          <a:p>
            <a:pPr lvl="0"/>
            <a:endParaRPr lang="ru-RU" dirty="0" smtClean="0"/>
          </a:p>
          <a:p>
            <a:pPr lvl="0"/>
            <a:r>
              <a:rPr lang="ru-RU" i="1" dirty="0" smtClean="0"/>
              <a:t>1)Чтение – вот лучшее учение.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2)Не кричи так жалобно кукушка!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3)Вдруг раздался лёгкий звон, и в глазах у всей столицы петушок спорхнул со спицы.</a:t>
            </a:r>
          </a:p>
          <a:p>
            <a:pPr lvl="0"/>
            <a:endParaRPr lang="ru-RU" i="1" dirty="0" smtClean="0"/>
          </a:p>
          <a:p>
            <a:pPr lvl="0"/>
            <a:r>
              <a:rPr lang="ru-RU" i="1" dirty="0" smtClean="0"/>
              <a:t>4)Князь им вымолвил тогда: «Добрый путь вам, господа!»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i="1" dirty="0" smtClean="0"/>
              <a:t>Ключ: 1-3, 2-2, 3-3, 4-4, 5-2.</a:t>
            </a:r>
            <a:endParaRPr lang="ru-RU" dirty="0" smtClean="0"/>
          </a:p>
          <a:p>
            <a:pPr fontAlgn="t"/>
            <a:r>
              <a:rPr lang="ru-RU" i="1" dirty="0" smtClean="0"/>
              <a:t>Оценка</a:t>
            </a:r>
            <a:endParaRPr lang="ru-RU" dirty="0" smtClean="0"/>
          </a:p>
          <a:p>
            <a:pPr lvl="0" fontAlgn="t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«5» - 0 ошибок</a:t>
            </a:r>
            <a:endParaRPr lang="ru-RU" dirty="0" smtClean="0"/>
          </a:p>
          <a:p>
            <a:pPr lvl="0" fontAlgn="t"/>
            <a:r>
              <a:rPr lang="ru-RU" i="1" dirty="0" smtClean="0"/>
              <a:t>«4» - 1 ошибка</a:t>
            </a:r>
            <a:endParaRPr lang="ru-RU" dirty="0" smtClean="0"/>
          </a:p>
          <a:p>
            <a:pPr lvl="0" fontAlgn="t"/>
            <a:r>
              <a:rPr lang="ru-RU" i="1" dirty="0" smtClean="0"/>
              <a:t>«3» - 2 ошибки</a:t>
            </a:r>
            <a:endParaRPr lang="ru-RU" dirty="0" smtClean="0"/>
          </a:p>
          <a:p>
            <a:pPr lvl="0" fontAlgn="t"/>
            <a:r>
              <a:rPr lang="ru-RU" i="1" dirty="0" smtClean="0"/>
              <a:t>«2» - 3 и более ошибок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Autofit/>
          </a:bodyPr>
          <a:lstStyle/>
          <a:p>
            <a:r>
              <a:rPr lang="ru-RU" sz="2800" dirty="0" smtClean="0"/>
              <a:t>Дробясь о мрачные скалы,</a:t>
            </a:r>
          </a:p>
          <a:p>
            <a:r>
              <a:rPr lang="ru-RU" sz="2800" dirty="0" smtClean="0"/>
              <a:t>Шумят и пенятся валы, </a:t>
            </a:r>
          </a:p>
          <a:p>
            <a:r>
              <a:rPr lang="ru-RU" sz="2800" dirty="0" smtClean="0"/>
              <a:t>И надо мной кричат орлы,</a:t>
            </a:r>
          </a:p>
          <a:p>
            <a:r>
              <a:rPr lang="ru-RU" sz="2800" dirty="0" smtClean="0"/>
              <a:t>И ропщет бор, </a:t>
            </a:r>
          </a:p>
          <a:p>
            <a:r>
              <a:rPr lang="ru-RU" sz="2800" dirty="0" smtClean="0"/>
              <a:t>И блещут средь волнистой мглы</a:t>
            </a:r>
          </a:p>
          <a:p>
            <a:r>
              <a:rPr lang="ru-RU" sz="2800" dirty="0" smtClean="0"/>
              <a:t>Вершины гор.</a:t>
            </a:r>
          </a:p>
          <a:p>
            <a:endParaRPr lang="ru-RU" sz="2800" dirty="0" smtClean="0"/>
          </a:p>
          <a:p>
            <a:r>
              <a:rPr lang="ru-RU" sz="3200" i="1" dirty="0" smtClean="0"/>
              <a:t>Каким по структуре (строению) является это </a:t>
            </a:r>
            <a:r>
              <a:rPr lang="ru-RU" sz="2800" b="1" i="1" dirty="0" smtClean="0"/>
              <a:t>предложение?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Прочитайте отрывок из стихотворения А. С. Пушкина «Обвал».</a:t>
            </a:r>
            <a:endParaRPr lang="ru-RU" sz="2000" dirty="0"/>
          </a:p>
        </p:txBody>
      </p:sp>
      <p:sp>
        <p:nvSpPr>
          <p:cNvPr id="17" name="Минус 16"/>
          <p:cNvSpPr/>
          <p:nvPr/>
        </p:nvSpPr>
        <p:spPr>
          <a:xfrm>
            <a:off x="357158" y="2357430"/>
            <a:ext cx="3929090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928662" y="2214554"/>
            <a:ext cx="321471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3786182" y="2285992"/>
            <a:ext cx="107157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3286116" y="2786058"/>
            <a:ext cx="121444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3286116" y="2857496"/>
            <a:ext cx="1214446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4429124" y="2786058"/>
            <a:ext cx="114300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1071538" y="3214686"/>
            <a:ext cx="1571636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Минус 25"/>
          <p:cNvSpPr/>
          <p:nvPr/>
        </p:nvSpPr>
        <p:spPr>
          <a:xfrm>
            <a:off x="1142976" y="3286124"/>
            <a:ext cx="1500198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2643174" y="3143248"/>
            <a:ext cx="1000132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1000100" y="3714752"/>
            <a:ext cx="1571636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 flipV="1">
            <a:off x="857224" y="3786190"/>
            <a:ext cx="1928826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 flipV="1">
            <a:off x="500034" y="4143380"/>
            <a:ext cx="3214710" cy="214314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такое СП, в котором простые предложение относительно самостоятельны и равноправны и связаны сочинительными союзами и интонацией.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Ещё в полях белеет снег,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воды уж весной шумят.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(Ф. И. Тютчев)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Сложносочинённое предложение (ССП)-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493</TotalTime>
  <Words>1181</Words>
  <Application>Microsoft Office PowerPoint</Application>
  <PresentationFormat>Экран (4:3)</PresentationFormat>
  <Paragraphs>197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Подготовила:  учитель русского языка и литературы Андреева Т.В.</vt:lpstr>
      <vt:lpstr>Тест.</vt:lpstr>
      <vt:lpstr>    </vt:lpstr>
      <vt:lpstr>Презентация PowerPoint</vt:lpstr>
      <vt:lpstr>Презентация PowerPoint</vt:lpstr>
      <vt:lpstr>Презентация PowerPoint</vt:lpstr>
      <vt:lpstr>Ключ.</vt:lpstr>
      <vt:lpstr>Прочитайте отрывок из стихотворения А. С. Пушкина «Обвал».</vt:lpstr>
      <vt:lpstr>Сложносочинённое предложение (ССП)- </vt:lpstr>
      <vt:lpstr>По функции в речи союзы делятся на:</vt:lpstr>
      <vt:lpstr>Сочинительные союзы</vt:lpstr>
      <vt:lpstr>Проверь себя!</vt:lpstr>
      <vt:lpstr>Знаки препинания в ССП.</vt:lpstr>
      <vt:lpstr>Редко в ССП ставится ТИРЕ или ТОЧКА С ЗАПЯТОЙ.</vt:lpstr>
      <vt:lpstr>Запятая в ССП не ставится, если:</vt:lpstr>
      <vt:lpstr>Презентация PowerPoint</vt:lpstr>
      <vt:lpstr>! НЕ путайте ССП с простым предложением с однородными членами, связанными сочинительными союзами.</vt:lpstr>
      <vt:lpstr>Спишите текст, вставьте пропущенные буквы, недостающие знаки препинания. Найдите ССП, графически объясните постановку знаков препинания.</vt:lpstr>
      <vt:lpstr>   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 к тесту.</vt:lpstr>
      <vt:lpstr>До свиданья! Спасибо всем!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Сложносочинённое предложение</dc:title>
  <dc:creator>Admin</dc:creator>
  <cp:lastModifiedBy>Я</cp:lastModifiedBy>
  <cp:revision>46</cp:revision>
  <dcterms:created xsi:type="dcterms:W3CDTF">2012-03-18T17:56:08Z</dcterms:created>
  <dcterms:modified xsi:type="dcterms:W3CDTF">2016-12-01T20:11:00Z</dcterms:modified>
</cp:coreProperties>
</file>